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30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5/4/2021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5/4/2021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5/4/2021</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5/4/2021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UUjZduPECY%20%20"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4FE539-A9BC-4635-A88B-D1634A144381}"/>
              </a:ext>
            </a:extLst>
          </p:cNvPr>
          <p:cNvSpPr>
            <a:spLocks noGrp="1"/>
          </p:cNvSpPr>
          <p:nvPr>
            <p:ph type="ctrTitle"/>
          </p:nvPr>
        </p:nvSpPr>
        <p:spPr/>
        <p:txBody>
          <a:bodyPr/>
          <a:lstStyle/>
          <a:p>
            <a:r>
              <a:rPr lang="es-ES" b="1" dirty="0"/>
              <a:t>26 de abril de 2021</a:t>
            </a:r>
            <a:br>
              <a:rPr lang="es-CL" dirty="0"/>
            </a:br>
            <a:r>
              <a:rPr lang="es-MX" sz="4400" dirty="0">
                <a:solidFill>
                  <a:srgbClr val="FFFF00"/>
                </a:solidFill>
              </a:rPr>
              <a:t>DÍA DE LA CONVIVENCIA ESCOLAR</a:t>
            </a:r>
            <a:endParaRPr lang="es-CL" sz="4400" dirty="0">
              <a:solidFill>
                <a:srgbClr val="FFFF00"/>
              </a:solidFill>
            </a:endParaRPr>
          </a:p>
        </p:txBody>
      </p:sp>
      <p:sp>
        <p:nvSpPr>
          <p:cNvPr id="3" name="Subtítulo 2">
            <a:extLst>
              <a:ext uri="{FF2B5EF4-FFF2-40B4-BE49-F238E27FC236}">
                <a16:creationId xmlns:a16="http://schemas.microsoft.com/office/drawing/2014/main" id="{B0DB4EC0-10E2-4AF4-9D96-BB1D72790EF5}"/>
              </a:ext>
            </a:extLst>
          </p:cNvPr>
          <p:cNvSpPr>
            <a:spLocks noGrp="1"/>
          </p:cNvSpPr>
          <p:nvPr>
            <p:ph type="subTitle" idx="1"/>
          </p:nvPr>
        </p:nvSpPr>
        <p:spPr/>
        <p:txBody>
          <a:bodyPr/>
          <a:lstStyle/>
          <a:p>
            <a:r>
              <a:rPr lang="es-MX" dirty="0">
                <a:solidFill>
                  <a:srgbClr val="00B0F0"/>
                </a:solidFill>
              </a:rPr>
              <a:t>Colegio Cabo Alto</a:t>
            </a:r>
            <a:endParaRPr lang="es-CL" dirty="0">
              <a:solidFill>
                <a:srgbClr val="00B0F0"/>
              </a:solidFill>
            </a:endParaRPr>
          </a:p>
        </p:txBody>
      </p:sp>
      <p:pic>
        <p:nvPicPr>
          <p:cNvPr id="5" name="Imagen 4">
            <a:extLst>
              <a:ext uri="{FF2B5EF4-FFF2-40B4-BE49-F238E27FC236}">
                <a16:creationId xmlns:a16="http://schemas.microsoft.com/office/drawing/2014/main" id="{74385A68-C543-44F1-99FF-A2B3460012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9054" y="1512479"/>
            <a:ext cx="803419" cy="793400"/>
          </a:xfrm>
          <a:prstGeom prst="rect">
            <a:avLst/>
          </a:prstGeom>
          <a:noFill/>
          <a:ln>
            <a:noFill/>
          </a:ln>
        </p:spPr>
      </p:pic>
    </p:spTree>
    <p:extLst>
      <p:ext uri="{BB962C8B-B14F-4D97-AF65-F5344CB8AC3E}">
        <p14:creationId xmlns:p14="http://schemas.microsoft.com/office/powerpoint/2010/main" val="3624680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461CFB0F-741E-4FB8-9A49-99ACCE4CB8AB}"/>
              </a:ext>
            </a:extLst>
          </p:cNvPr>
          <p:cNvSpPr>
            <a:spLocks noGrp="1"/>
          </p:cNvSpPr>
          <p:nvPr>
            <p:ph type="ctrTitle"/>
          </p:nvPr>
        </p:nvSpPr>
        <p:spPr>
          <a:xfrm>
            <a:off x="1559052" y="2319862"/>
            <a:ext cx="6339244" cy="2590800"/>
          </a:xfrm>
        </p:spPr>
        <p:txBody>
          <a:bodyPr/>
          <a:lstStyle/>
          <a:p>
            <a:r>
              <a:rPr lang="es-ES" sz="1800" b="1" dirty="0">
                <a:solidFill>
                  <a:srgbClr val="FFFF00"/>
                </a:solidFill>
              </a:rPr>
              <a:t>La celebración del Día Nacional de la Convivencia se ha establecido en el calendario escolar como una oportunidad para realzar la importancia que tiene el aprendizaje de la convivencia en la formación integral de los estudiantes.</a:t>
            </a:r>
            <a:br>
              <a:rPr lang="es-CL" sz="1800" b="1" dirty="0">
                <a:solidFill>
                  <a:srgbClr val="FFFF00"/>
                </a:solidFill>
              </a:rPr>
            </a:br>
            <a:r>
              <a:rPr lang="es-ES" sz="1800" b="1" dirty="0">
                <a:solidFill>
                  <a:srgbClr val="FFFF00"/>
                </a:solidFill>
              </a:rPr>
              <a:t>Asegurar una buena convivencia escolar obliga, entre otras medidas, a establecer procesos de formación a todos los miembros de la comunidad para transformar la escuela en espacios de cuidado mutuo y de relaciones de confianza</a:t>
            </a:r>
            <a:r>
              <a:rPr lang="es-ES" sz="1600" b="1" dirty="0">
                <a:solidFill>
                  <a:srgbClr val="FFFF00"/>
                </a:solidFill>
              </a:rPr>
              <a:t>.</a:t>
            </a:r>
            <a:br>
              <a:rPr lang="es-CL" sz="1600" b="1" dirty="0">
                <a:solidFill>
                  <a:srgbClr val="FFFF00"/>
                </a:solidFill>
              </a:rPr>
            </a:br>
            <a:endParaRPr lang="es-CL" sz="1600" b="1" dirty="0">
              <a:solidFill>
                <a:srgbClr val="FFFF00"/>
              </a:solidFill>
            </a:endParaRPr>
          </a:p>
        </p:txBody>
      </p:sp>
      <p:pic>
        <p:nvPicPr>
          <p:cNvPr id="10" name="image15.png">
            <a:extLst>
              <a:ext uri="{FF2B5EF4-FFF2-40B4-BE49-F238E27FC236}">
                <a16:creationId xmlns:a16="http://schemas.microsoft.com/office/drawing/2014/main" id="{C2824705-5DAD-48E2-8537-ADE7A8E2B7CE}"/>
              </a:ext>
            </a:extLst>
          </p:cNvPr>
          <p:cNvPicPr/>
          <p:nvPr/>
        </p:nvPicPr>
        <p:blipFill>
          <a:blip r:embed="rId2" cstate="print"/>
          <a:stretch>
            <a:fillRect/>
          </a:stretch>
        </p:blipFill>
        <p:spPr>
          <a:xfrm>
            <a:off x="8425786" y="2080591"/>
            <a:ext cx="1910909" cy="2464905"/>
          </a:xfrm>
          <a:prstGeom prst="rect">
            <a:avLst/>
          </a:prstGeom>
        </p:spPr>
      </p:pic>
    </p:spTree>
    <p:extLst>
      <p:ext uri="{BB962C8B-B14F-4D97-AF65-F5344CB8AC3E}">
        <p14:creationId xmlns:p14="http://schemas.microsoft.com/office/powerpoint/2010/main" val="56162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70BAF2-CB39-4EC5-915F-66DEC0D16A0F}"/>
              </a:ext>
            </a:extLst>
          </p:cNvPr>
          <p:cNvSpPr>
            <a:spLocks noGrp="1"/>
          </p:cNvSpPr>
          <p:nvPr>
            <p:ph type="title"/>
          </p:nvPr>
        </p:nvSpPr>
        <p:spPr/>
        <p:txBody>
          <a:bodyPr/>
          <a:lstStyle/>
          <a:p>
            <a:pPr algn="ctr"/>
            <a:r>
              <a:rPr lang="es-MX" dirty="0"/>
              <a:t> </a:t>
            </a:r>
            <a:r>
              <a:rPr lang="es-MX" b="1" u="sng" dirty="0">
                <a:solidFill>
                  <a:srgbClr val="00B0F0"/>
                </a:solidFill>
                <a:effectLst>
                  <a:outerShdw blurRad="38100" dist="38100" dir="2700000" algn="tl">
                    <a:srgbClr val="000000">
                      <a:alpha val="43137"/>
                    </a:srgbClr>
                  </a:outerShdw>
                </a:effectLst>
              </a:rPr>
              <a:t>ACTIVIDAD</a:t>
            </a:r>
            <a:r>
              <a:rPr lang="es-MX" dirty="0"/>
              <a:t> </a:t>
            </a:r>
            <a:endParaRPr lang="es-CL" dirty="0"/>
          </a:p>
        </p:txBody>
      </p:sp>
      <p:sp>
        <p:nvSpPr>
          <p:cNvPr id="3" name="Marcador de contenido 2">
            <a:extLst>
              <a:ext uri="{FF2B5EF4-FFF2-40B4-BE49-F238E27FC236}">
                <a16:creationId xmlns:a16="http://schemas.microsoft.com/office/drawing/2014/main" id="{2CC71FE9-3189-4208-9818-57BDCD763F57}"/>
              </a:ext>
            </a:extLst>
          </p:cNvPr>
          <p:cNvSpPr>
            <a:spLocks noGrp="1"/>
          </p:cNvSpPr>
          <p:nvPr>
            <p:ph idx="1"/>
          </p:nvPr>
        </p:nvSpPr>
        <p:spPr/>
        <p:txBody>
          <a:bodyPr>
            <a:normAutofit/>
          </a:bodyPr>
          <a:lstStyle/>
          <a:p>
            <a:pPr marL="0" indent="0" algn="ctr">
              <a:buNone/>
            </a:pPr>
            <a:endParaRPr lang="es-ES" b="1" dirty="0"/>
          </a:p>
          <a:p>
            <a:pPr marL="0" indent="0" algn="ctr">
              <a:buNone/>
            </a:pPr>
            <a:r>
              <a:rPr lang="es-ES" b="1" dirty="0"/>
              <a:t> </a:t>
            </a:r>
            <a:r>
              <a:rPr lang="es-ES" sz="3200" b="1" dirty="0">
                <a:solidFill>
                  <a:srgbClr val="FFFF00"/>
                </a:solidFill>
              </a:rPr>
              <a:t>ENFRENTANDO CONFLICTOS</a:t>
            </a:r>
          </a:p>
          <a:p>
            <a:pPr marL="0" indent="0" algn="ctr">
              <a:buNone/>
            </a:pPr>
            <a:endParaRPr lang="es-ES" sz="3200" b="1" dirty="0">
              <a:solidFill>
                <a:srgbClr val="FFFF00"/>
              </a:solidFill>
            </a:endParaRPr>
          </a:p>
          <a:p>
            <a:pPr marL="0" indent="0" algn="ctr">
              <a:buNone/>
            </a:pPr>
            <a:r>
              <a:rPr lang="es-ES" sz="2400" b="1" u="sng" dirty="0"/>
              <a:t>Objetivo de la actividad:</a:t>
            </a:r>
          </a:p>
          <a:p>
            <a:pPr marL="0" indent="0" algn="ctr">
              <a:buNone/>
            </a:pPr>
            <a:endParaRPr lang="es-ES" sz="2400" b="1" u="sng" dirty="0"/>
          </a:p>
          <a:p>
            <a:pPr algn="ctr">
              <a:buFont typeface="Wingdings" panose="05000000000000000000" pitchFamily="2" charset="2"/>
              <a:buChar char="Ø"/>
            </a:pPr>
            <a:r>
              <a:rPr lang="es-ES" sz="2400" b="1" dirty="0"/>
              <a:t>Conocer diferentes formas de enfrentar los conflictos.</a:t>
            </a:r>
          </a:p>
        </p:txBody>
      </p:sp>
    </p:spTree>
    <p:extLst>
      <p:ext uri="{BB962C8B-B14F-4D97-AF65-F5344CB8AC3E}">
        <p14:creationId xmlns:p14="http://schemas.microsoft.com/office/powerpoint/2010/main" val="86703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374B3DF-DB6C-464C-B51A-3A9DB266BD0E}"/>
              </a:ext>
            </a:extLst>
          </p:cNvPr>
          <p:cNvSpPr>
            <a:spLocks noGrp="1"/>
          </p:cNvSpPr>
          <p:nvPr>
            <p:ph type="ctrTitle"/>
          </p:nvPr>
        </p:nvSpPr>
        <p:spPr>
          <a:xfrm>
            <a:off x="1561708" y="2091263"/>
            <a:ext cx="9068586" cy="3342128"/>
          </a:xfrm>
        </p:spPr>
        <p:txBody>
          <a:bodyPr/>
          <a:lstStyle/>
          <a:p>
            <a:br>
              <a:rPr lang="es-ES" sz="2400" b="1" dirty="0">
                <a:solidFill>
                  <a:srgbClr val="FFFF00"/>
                </a:solidFill>
              </a:rPr>
            </a:br>
            <a:br>
              <a:rPr lang="es-ES" sz="2400" b="1" dirty="0">
                <a:solidFill>
                  <a:srgbClr val="FFFF00"/>
                </a:solidFill>
              </a:rPr>
            </a:br>
            <a:br>
              <a:rPr lang="es-ES" sz="2400" b="1" dirty="0">
                <a:solidFill>
                  <a:srgbClr val="FFFF00"/>
                </a:solidFill>
              </a:rPr>
            </a:br>
            <a:br>
              <a:rPr lang="es-ES" sz="2400" b="1" dirty="0">
                <a:solidFill>
                  <a:srgbClr val="FFFF00"/>
                </a:solidFill>
              </a:rPr>
            </a:br>
            <a:br>
              <a:rPr lang="es-ES" sz="2400" b="1" dirty="0">
                <a:solidFill>
                  <a:srgbClr val="FFFF00"/>
                </a:solidFill>
              </a:rPr>
            </a:br>
            <a:br>
              <a:rPr lang="es-ES" sz="2400" b="1" dirty="0">
                <a:solidFill>
                  <a:srgbClr val="FFFF00"/>
                </a:solidFill>
              </a:rPr>
            </a:br>
            <a:endParaRPr lang="es-CL" sz="2400" dirty="0"/>
          </a:p>
        </p:txBody>
      </p:sp>
      <p:sp>
        <p:nvSpPr>
          <p:cNvPr id="6" name="Rectángulo 5">
            <a:extLst>
              <a:ext uri="{FF2B5EF4-FFF2-40B4-BE49-F238E27FC236}">
                <a16:creationId xmlns:a16="http://schemas.microsoft.com/office/drawing/2014/main" id="{0EB5FF77-A6C7-4B17-95B1-0A1794D78F3E}"/>
              </a:ext>
            </a:extLst>
          </p:cNvPr>
          <p:cNvSpPr/>
          <p:nvPr/>
        </p:nvSpPr>
        <p:spPr>
          <a:xfrm>
            <a:off x="1709530" y="2266266"/>
            <a:ext cx="8772939" cy="1477328"/>
          </a:xfrm>
          <a:prstGeom prst="rect">
            <a:avLst/>
          </a:prstGeom>
        </p:spPr>
        <p:txBody>
          <a:bodyPr wrap="square">
            <a:spAutoFit/>
          </a:bodyPr>
          <a:lstStyle/>
          <a:p>
            <a:pPr marR="34925" lvl="0" algn="just">
              <a:spcAft>
                <a:spcPts val="0"/>
              </a:spcAft>
              <a:buClr>
                <a:srgbClr val="2E2E82"/>
              </a:buClr>
              <a:buSzPts val="900"/>
              <a:tabLst>
                <a:tab pos="194945" algn="l"/>
              </a:tabLst>
            </a:pPr>
            <a:endParaRPr lang="es-ES"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R="34925" lvl="0" algn="just">
              <a:spcAft>
                <a:spcPts val="0"/>
              </a:spcAft>
              <a:buClr>
                <a:srgbClr val="2E2E82"/>
              </a:buClr>
              <a:buSzPts val="900"/>
              <a:tabLst>
                <a:tab pos="194945" algn="l"/>
              </a:tabLst>
            </a:pPr>
            <a:endParaRPr lang="es-ES"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R="34925" lvl="0" algn="just">
              <a:spcAft>
                <a:spcPts val="0"/>
              </a:spcAft>
              <a:buClr>
                <a:srgbClr val="2E2E82"/>
              </a:buClr>
              <a:buSzPts val="900"/>
              <a:tabLst>
                <a:tab pos="194945" algn="l"/>
              </a:tabLst>
            </a:pP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Los invitamos a ver el</a:t>
            </a:r>
            <a:r>
              <a:rPr lang="es-ES" b="1" spc="-14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video</a:t>
            </a:r>
            <a:r>
              <a:rPr lang="es-ES" b="1" spc="-14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Arial" panose="020B0604020202020204" pitchFamily="34" charset="0"/>
                <a:ea typeface="Verdana" panose="020B0604030504040204" pitchFamily="34" charset="0"/>
                <a:cs typeface="Verdana" panose="020B0604030504040204" pitchFamily="34" charset="0"/>
              </a:rPr>
              <a:t>El</a:t>
            </a:r>
            <a:r>
              <a:rPr lang="es-ES" b="1" spc="-90" dirty="0">
                <a:solidFill>
                  <a:srgbClr val="FFFF00"/>
                </a:solidFill>
                <a:latin typeface="Arial" panose="020B0604020202020204" pitchFamily="34" charset="0"/>
                <a:ea typeface="Verdana" panose="020B0604030504040204" pitchFamily="34" charset="0"/>
                <a:cs typeface="Verdana" panose="020B0604030504040204" pitchFamily="34" charset="0"/>
              </a:rPr>
              <a:t> </a:t>
            </a:r>
            <a:r>
              <a:rPr lang="es-ES" b="1" dirty="0">
                <a:solidFill>
                  <a:srgbClr val="FFFF00"/>
                </a:solidFill>
                <a:latin typeface="Arial" panose="020B0604020202020204" pitchFamily="34" charset="0"/>
                <a:ea typeface="Verdana" panose="020B0604030504040204" pitchFamily="34" charset="0"/>
                <a:cs typeface="Verdana" panose="020B0604030504040204" pitchFamily="34" charset="0"/>
              </a:rPr>
              <a:t>puente</a:t>
            </a:r>
            <a:r>
              <a:rPr lang="es-ES" b="1" spc="-90" dirty="0">
                <a:solidFill>
                  <a:srgbClr val="FFFF00"/>
                </a:solidFill>
                <a:latin typeface="Arial" panose="020B060402020202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a:t>
            </a:r>
            <a:r>
              <a:rPr lang="es-ES" b="1" spc="-14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Historia</a:t>
            </a:r>
            <a:r>
              <a:rPr lang="es-ES" b="1" spc="-14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animada</a:t>
            </a:r>
            <a:r>
              <a:rPr lang="es-ES" b="1" spc="-14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sobre</a:t>
            </a:r>
            <a:r>
              <a:rPr lang="es-ES" b="1" spc="-14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la importancia</a:t>
            </a:r>
            <a:r>
              <a:rPr lang="es-ES" b="1" spc="-12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y</a:t>
            </a:r>
            <a:r>
              <a:rPr lang="es-ES" b="1" spc="-12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utilidad</a:t>
            </a:r>
            <a:r>
              <a:rPr lang="es-ES" b="1" spc="-12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de</a:t>
            </a:r>
            <a:r>
              <a:rPr lang="es-ES" b="1" spc="-12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la</a:t>
            </a:r>
            <a:r>
              <a:rPr lang="es-ES" b="1" spc="-12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colaboración,</a:t>
            </a:r>
            <a:r>
              <a:rPr lang="es-ES" b="1" spc="-125"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disponible</a:t>
            </a:r>
            <a:r>
              <a:rPr lang="es-ES" b="1" spc="-12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b="1" dirty="0">
                <a:solidFill>
                  <a:srgbClr val="FFFF00"/>
                </a:solidFill>
                <a:latin typeface="Verdana" panose="020B0604030504040204" pitchFamily="34" charset="0"/>
                <a:ea typeface="Verdana" panose="020B0604030504040204" pitchFamily="34" charset="0"/>
                <a:cs typeface="Verdana" panose="020B0604030504040204" pitchFamily="34" charset="0"/>
              </a:rPr>
              <a:t>en:</a:t>
            </a:r>
            <a:r>
              <a:rPr lang="es-ES" b="1" spc="-120"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s-ES" u="sng" spc="-15" dirty="0">
                <a:solidFill>
                  <a:srgbClr val="0096D1"/>
                </a:solidFill>
                <a:latin typeface="Verdana" panose="020B0604030504040204" pitchFamily="34" charset="0"/>
                <a:ea typeface="Verdana" panose="020B0604030504040204" pitchFamily="34" charset="0"/>
                <a:cs typeface="Verdana" panose="020B0604030504040204" pitchFamily="34" charset="0"/>
                <a:hlinkClick r:id="rId2"/>
              </a:rPr>
              <a:t>https://www.youtube.com/ </a:t>
            </a:r>
            <a:r>
              <a:rPr lang="es-ES" u="sng" spc="-15" dirty="0" err="1">
                <a:solidFill>
                  <a:srgbClr val="0096D1"/>
                </a:solidFill>
                <a:latin typeface="Verdana" panose="020B0604030504040204" pitchFamily="34" charset="0"/>
                <a:ea typeface="Verdana" panose="020B0604030504040204" pitchFamily="34" charset="0"/>
                <a:cs typeface="Verdana" panose="020B0604030504040204" pitchFamily="34" charset="0"/>
                <a:hlinkClick r:id="rId2"/>
              </a:rPr>
              <a:t>watch?v</a:t>
            </a:r>
            <a:r>
              <a:rPr lang="es-ES" u="sng" spc="-15" dirty="0">
                <a:solidFill>
                  <a:srgbClr val="0096D1"/>
                </a:solidFill>
                <a:latin typeface="Verdana" panose="020B0604030504040204" pitchFamily="34" charset="0"/>
                <a:ea typeface="Verdana" panose="020B0604030504040204" pitchFamily="34" charset="0"/>
                <a:cs typeface="Verdana" panose="020B0604030504040204" pitchFamily="34" charset="0"/>
                <a:hlinkClick r:id="rId2"/>
              </a:rPr>
              <a:t>=</a:t>
            </a:r>
            <a:r>
              <a:rPr lang="es-ES" u="sng" spc="-15" dirty="0" err="1">
                <a:solidFill>
                  <a:srgbClr val="0096D1"/>
                </a:solidFill>
                <a:latin typeface="Verdana" panose="020B0604030504040204" pitchFamily="34" charset="0"/>
                <a:ea typeface="Verdana" panose="020B0604030504040204" pitchFamily="34" charset="0"/>
                <a:cs typeface="Verdana" panose="020B0604030504040204" pitchFamily="34" charset="0"/>
                <a:hlinkClick r:id="rId2"/>
              </a:rPr>
              <a:t>BUUjZduPECY</a:t>
            </a:r>
            <a:r>
              <a:rPr lang="es-ES" u="sng" spc="-85" dirty="0">
                <a:solidFill>
                  <a:srgbClr val="0096D1"/>
                </a:solidFill>
                <a:latin typeface="Verdana" panose="020B0604030504040204" pitchFamily="34" charset="0"/>
                <a:ea typeface="Verdana" panose="020B0604030504040204" pitchFamily="34" charset="0"/>
                <a:cs typeface="Verdana" panose="020B0604030504040204" pitchFamily="34" charset="0"/>
                <a:hlinkClick r:id="rId2"/>
              </a:rPr>
              <a:t> </a:t>
            </a:r>
            <a:endParaRPr lang="es-CL" sz="2800" spc="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4670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97783D-EC16-424F-99FB-25325E5AC499}"/>
              </a:ext>
            </a:extLst>
          </p:cNvPr>
          <p:cNvSpPr>
            <a:spLocks noGrp="1"/>
          </p:cNvSpPr>
          <p:nvPr>
            <p:ph type="title"/>
          </p:nvPr>
        </p:nvSpPr>
        <p:spPr/>
        <p:txBody>
          <a:bodyPr/>
          <a:lstStyle/>
          <a:p>
            <a:r>
              <a:rPr lang="es-MX" dirty="0">
                <a:solidFill>
                  <a:srgbClr val="00B0F0"/>
                </a:solidFill>
              </a:rPr>
              <a:t>PREGUNTAS</a:t>
            </a:r>
            <a:endParaRPr lang="es-CL" dirty="0">
              <a:solidFill>
                <a:srgbClr val="00B0F0"/>
              </a:solidFill>
            </a:endParaRPr>
          </a:p>
        </p:txBody>
      </p:sp>
      <p:sp>
        <p:nvSpPr>
          <p:cNvPr id="3" name="Marcador de contenido 2">
            <a:extLst>
              <a:ext uri="{FF2B5EF4-FFF2-40B4-BE49-F238E27FC236}">
                <a16:creationId xmlns:a16="http://schemas.microsoft.com/office/drawing/2014/main" id="{66428539-C357-4568-AA66-29FE07C233F5}"/>
              </a:ext>
            </a:extLst>
          </p:cNvPr>
          <p:cNvSpPr>
            <a:spLocks noGrp="1"/>
          </p:cNvSpPr>
          <p:nvPr>
            <p:ph idx="1"/>
          </p:nvPr>
        </p:nvSpPr>
        <p:spPr>
          <a:xfrm>
            <a:off x="1066800" y="1855304"/>
            <a:ext cx="10058400" cy="4179736"/>
          </a:xfrm>
        </p:spPr>
        <p:txBody>
          <a:bodyPr>
            <a:normAutofit/>
          </a:bodyPr>
          <a:lstStyle/>
          <a:p>
            <a:pPr marL="0" indent="0">
              <a:buNone/>
            </a:pPr>
            <a:r>
              <a:rPr lang="es-ES" sz="2400" b="1" dirty="0">
                <a:solidFill>
                  <a:srgbClr val="FFFF00"/>
                </a:solidFill>
              </a:rPr>
              <a:t>1.-¿Qué formas de enfrentar conflictos reconoces en el video?</a:t>
            </a:r>
            <a:endParaRPr lang="es-CL" sz="2400" dirty="0">
              <a:solidFill>
                <a:srgbClr val="FFFF00"/>
              </a:solidFill>
            </a:endParaRPr>
          </a:p>
          <a:p>
            <a:pPr marL="0" indent="0">
              <a:buNone/>
            </a:pPr>
            <a:endParaRPr lang="es-ES" sz="2400" b="1" dirty="0">
              <a:solidFill>
                <a:srgbClr val="FFFF00"/>
              </a:solidFill>
            </a:endParaRPr>
          </a:p>
          <a:p>
            <a:pPr marL="0" indent="0">
              <a:buNone/>
            </a:pPr>
            <a:r>
              <a:rPr lang="es-ES" sz="2400" b="1" dirty="0">
                <a:solidFill>
                  <a:srgbClr val="FFFF00"/>
                </a:solidFill>
              </a:rPr>
              <a:t>2.- ¿Cuáles de estas formas de enfrentar conflictos en tu curso son las que más se repiten?</a:t>
            </a:r>
            <a:endParaRPr lang="es-CL" sz="2400" dirty="0">
              <a:solidFill>
                <a:srgbClr val="FFFF00"/>
              </a:solidFill>
            </a:endParaRPr>
          </a:p>
          <a:p>
            <a:pPr marL="0" lvl="0" indent="0">
              <a:buNone/>
            </a:pPr>
            <a:endParaRPr lang="es-ES" sz="2400" b="1" dirty="0">
              <a:solidFill>
                <a:srgbClr val="FFFF00"/>
              </a:solidFill>
            </a:endParaRPr>
          </a:p>
          <a:p>
            <a:pPr marL="0" indent="0">
              <a:buNone/>
            </a:pPr>
            <a:r>
              <a:rPr lang="es-ES" sz="2400" b="1" dirty="0">
                <a:solidFill>
                  <a:srgbClr val="FFFF00"/>
                </a:solidFill>
              </a:rPr>
              <a:t>3.-¿De qué manera tú contribuyes a resolver los conflictos que se generan en el curso?</a:t>
            </a:r>
            <a:endParaRPr lang="es-CL" sz="2400" dirty="0">
              <a:solidFill>
                <a:srgbClr val="FFFF00"/>
              </a:solidFill>
            </a:endParaRPr>
          </a:p>
          <a:p>
            <a:pPr marL="0" lvl="0" indent="0">
              <a:buNone/>
            </a:pPr>
            <a:endParaRPr lang="es-CL" sz="2400" b="1" dirty="0">
              <a:solidFill>
                <a:srgbClr val="FFFF00"/>
              </a:solidFill>
            </a:endParaRPr>
          </a:p>
          <a:p>
            <a:pPr marL="0" indent="0">
              <a:buNone/>
            </a:pPr>
            <a:endParaRPr lang="es-CL" sz="2000" b="1" dirty="0">
              <a:solidFill>
                <a:srgbClr val="FFFF00"/>
              </a:solidFill>
            </a:endParaRPr>
          </a:p>
          <a:p>
            <a:pPr marL="0" indent="0">
              <a:buNone/>
            </a:pPr>
            <a:endParaRPr lang="es-CL" sz="2000" dirty="0">
              <a:solidFill>
                <a:srgbClr val="FFFF00"/>
              </a:solidFill>
            </a:endParaRPr>
          </a:p>
          <a:p>
            <a:endParaRPr lang="es-CL" dirty="0"/>
          </a:p>
          <a:p>
            <a:endParaRPr lang="es-CL" dirty="0"/>
          </a:p>
          <a:p>
            <a:endParaRPr lang="es-CL" dirty="0"/>
          </a:p>
        </p:txBody>
      </p:sp>
    </p:spTree>
    <p:extLst>
      <p:ext uri="{BB962C8B-B14F-4D97-AF65-F5344CB8AC3E}">
        <p14:creationId xmlns:p14="http://schemas.microsoft.com/office/powerpoint/2010/main" val="300763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84274-C7BC-4F94-A7F0-E9B7A6EBBF37}"/>
              </a:ext>
            </a:extLst>
          </p:cNvPr>
          <p:cNvSpPr>
            <a:spLocks noGrp="1"/>
          </p:cNvSpPr>
          <p:nvPr>
            <p:ph type="title"/>
          </p:nvPr>
        </p:nvSpPr>
        <p:spPr>
          <a:xfrm>
            <a:off x="1066800" y="642594"/>
            <a:ext cx="10058400" cy="1636780"/>
          </a:xfrm>
        </p:spPr>
        <p:txBody>
          <a:bodyPr>
            <a:normAutofit/>
          </a:bodyPr>
          <a:lstStyle/>
          <a:p>
            <a:pPr algn="ctr"/>
            <a:r>
              <a:rPr lang="es-MX" dirty="0">
                <a:solidFill>
                  <a:srgbClr val="00B0F0"/>
                </a:solidFill>
              </a:rPr>
              <a:t>MUCHAS GRACIAS POR TU PARTICIPACIÓN.</a:t>
            </a:r>
            <a:endParaRPr lang="es-CL" dirty="0">
              <a:solidFill>
                <a:srgbClr val="00B0F0"/>
              </a:solidFill>
            </a:endParaRPr>
          </a:p>
        </p:txBody>
      </p:sp>
      <p:pic>
        <p:nvPicPr>
          <p:cNvPr id="4" name="Picture 14">
            <a:extLst>
              <a:ext uri="{FF2B5EF4-FFF2-40B4-BE49-F238E27FC236}">
                <a16:creationId xmlns:a16="http://schemas.microsoft.com/office/drawing/2014/main" id="{C76FDB06-97F7-4B84-A3AC-EA8AA5C33CBB}"/>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8857" y="2426699"/>
            <a:ext cx="5514286" cy="32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9041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emplate>TM03457510[[fn=Savon]]</Template>
  <TotalTime>131</TotalTime>
  <Words>208</Words>
  <Application>Microsoft Office PowerPoint</Application>
  <PresentationFormat>Panorámica</PresentationFormat>
  <Paragraphs>25</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Century Gothic</vt:lpstr>
      <vt:lpstr>Verdana</vt:lpstr>
      <vt:lpstr>Wingdings</vt:lpstr>
      <vt:lpstr>Savon</vt:lpstr>
      <vt:lpstr>26 de abril de 2021 DÍA DE LA CONVIVENCIA ESCOLAR</vt:lpstr>
      <vt:lpstr>La celebración del Día Nacional de la Convivencia se ha establecido en el calendario escolar como una oportunidad para realzar la importancia que tiene el aprendizaje de la convivencia en la formación integral de los estudiantes. Asegurar una buena convivencia escolar obliga, entre otras medidas, a establecer procesos de formación a todos los miembros de la comunidad para transformar la escuela en espacios de cuidado mutuo y de relaciones de confianza. </vt:lpstr>
      <vt:lpstr> ACTIVIDAD </vt:lpstr>
      <vt:lpstr>      </vt:lpstr>
      <vt:lpstr>PREGUNTAS</vt:lpstr>
      <vt:lpstr>MUCHAS GRACIAS POR TU PARTICIPACIÓN.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 de abril de 2021 DÍA DE LA CONVIVENCIA ESCOLAR</dc:title>
  <dc:creator>HP 14</dc:creator>
  <cp:lastModifiedBy>CABO ALTO</cp:lastModifiedBy>
  <cp:revision>17</cp:revision>
  <dcterms:created xsi:type="dcterms:W3CDTF">2021-04-25T23:12:28Z</dcterms:created>
  <dcterms:modified xsi:type="dcterms:W3CDTF">2021-05-04T22:20:00Z</dcterms:modified>
</cp:coreProperties>
</file>