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9" d="100"/>
          <a:sy n="89" d="100"/>
        </p:scale>
        <p:origin x="30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gradFill flip="none" rotWithShape="1">
          <a:gsLst>
            <a:gs pos="0">
              <a:srgbClr val="B1DDFF"/>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3" name="Rectangle 22"/>
          <p:cNvSpPr/>
          <p:nvPr/>
        </p:nvSpPr>
        <p:spPr>
          <a:xfrm>
            <a:off x="0" y="0"/>
            <a:ext cx="12192000" cy="6858000"/>
          </a:xfrm>
          <a:prstGeom prst="rect">
            <a:avLst/>
          </a:prstGeom>
          <a:blipFill dpi="0" rotWithShape="1">
            <a:blip r:embed="rId2">
              <a:alphaModFix amt="12000"/>
              <a:duotone>
                <a:schemeClr val="accent1">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10" name="Rectangle 9"/>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bg1"/>
                </a:solidFill>
                <a:effectLst/>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bg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2AED8E5B-0D98-4FE1-9B26-D1041E3A89F9}" type="datetimeFigureOut">
              <a:rPr lang="en-US" dirty="0"/>
              <a:t>5/4/2021</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bg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bg2"/>
                </a:solidFill>
              </a:defRPr>
            </a:lvl1pPr>
          </a:lstStyle>
          <a:p>
            <a:fld id="{4FAB73BC-B049-4115-A692-8D63A059BFB8}" type="slidenum">
              <a:rPr lang="en-US" dirty="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B4159CD-DA3A-463F-AFEF-A68838A6859B}" type="datetimeFigureOut">
              <a:rPr lang="en-US" dirty="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312A925-E007-46C2-84AB-35EE10DCAD39}" type="datetimeFigureOut">
              <a:rPr lang="en-US" dirty="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73C2DCB-466C-4061-8D51-D3254DD77FA1}" type="datetimeFigureOut">
              <a:rPr lang="en-US" dirty="0"/>
              <a:t>5/4/2021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gradFill flip="none" rotWithShape="1">
          <a:gsLst>
            <a:gs pos="0">
              <a:schemeClr val="bg2">
                <a:tint val="80000"/>
                <a:shade val="100000"/>
                <a:satMod val="300000"/>
              </a:schemeClr>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blipFill dpi="0" rotWithShape="1">
            <a:blip r:embed="rId2">
              <a:alphaModFix amt="12000"/>
              <a:duotone>
                <a:schemeClr val="accent2">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white"/>
                </a:solidFill>
              </a:rPr>
              <a:t>C</a:t>
            </a:r>
          </a:p>
        </p:txBody>
      </p:sp>
      <p:sp>
        <p:nvSpPr>
          <p:cNvPr id="23" name="Rectangle 22"/>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bg2"/>
            </a:solid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bg1"/>
                </a:solidFill>
                <a:effectLst/>
                <a:latin typeface="+mj-lt"/>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bg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8642357F-39F6-401C-9FF8-3072724998F3}" type="datetimeFigureOut">
              <a:rPr lang="en-US" dirty="0"/>
              <a:t>5/4/2021</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bg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bg2"/>
                </a:solidFill>
              </a:defRPr>
            </a:lvl1pPr>
          </a:lstStyle>
          <a:p>
            <a:fld id="{4FAB73BC-B049-4115-A692-8D63A059BFB8}" type="slidenum">
              <a:rPr lang="en-US" dirty="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D5DB09B-D413-414E-B13F-B1984CD8FF65}" type="datetimeFigureOut">
              <a:rPr lang="en-US" dirty="0"/>
              <a:t>5/4/2021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238F992-55E7-4B2D-A6F1-8C9243CBFE1B}" type="datetimeFigureOut">
              <a:rPr lang="en-US" dirty="0"/>
              <a:t>5/4/2021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0298110-BAA6-4256-A2E5-BB66A47D2616}" type="datetimeFigureOut">
              <a:rPr lang="en-US" dirty="0"/>
              <a:t>5/4/2021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03892-3343-4E4E-B81B-70A099359AD2}" type="datetimeFigureOut">
              <a:rPr lang="en-US" dirty="0"/>
              <a:t>5/4/2021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4"/>
          <p:cNvSpPr>
            <a:spLocks noGrp="1"/>
          </p:cNvSpPr>
          <p:nvPr>
            <p:ph type="dt" sz="half" idx="10"/>
          </p:nvPr>
        </p:nvSpPr>
        <p:spPr/>
        <p:txBody>
          <a:bodyPr/>
          <a:lstStyle/>
          <a:p>
            <a:fld id="{00232F85-D33A-46AF-9088-5A7400C1018E}" type="datetimeFigureOut">
              <a:rPr lang="en-US" dirty="0"/>
              <a:t>5/4/2021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0" name="Rectangle 9"/>
          <p:cNvSpPr/>
          <p:nvPr/>
        </p:nvSpPr>
        <p:spPr>
          <a:xfrm>
            <a:off x="9020386" y="237744"/>
            <a:ext cx="2926080" cy="638251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28599" y="237744"/>
            <a:ext cx="8531352" cy="6382512"/>
          </a:xfrm>
          <a:solidFill>
            <a:srgbClr val="969696"/>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effectLst>
                  <a:outerShdw blurRad="12700" dist="3810" dir="2700000" algn="tl" rotWithShape="0">
                    <a:prstClr val="black">
                      <a:alpha val="40000"/>
                    </a:prstClr>
                  </a:outerShdw>
                </a:effectLst>
              </a:defRPr>
            </a:lvl1pPr>
          </a:lstStyle>
          <a:p>
            <a:fld id="{3EB3A624-F501-46A9-B8CA-4949E24E27C8}" type="datetimeFigureOut">
              <a:rPr lang="en-US" dirty="0"/>
              <a:t>5/4/2021</a:t>
            </a:fld>
            <a:endParaRPr lang="en-US" dirty="0"/>
          </a:p>
        </p:txBody>
      </p:sp>
      <p:sp>
        <p:nvSpPr>
          <p:cNvPr id="12" name="Footer Placeholder 11"/>
          <p:cNvSpPr>
            <a:spLocks noGrp="1"/>
          </p:cNvSpPr>
          <p:nvPr>
            <p:ph type="ftr" sz="quarter" idx="11"/>
          </p:nvPr>
        </p:nvSpPr>
        <p:spPr/>
        <p:txBody>
          <a:bodyPr/>
          <a:lstStyle>
            <a:lvl1pPr algn="r">
              <a:defRPr lang="en-US" sz="1000" kern="1200" dirty="0">
                <a:solidFill>
                  <a:schemeClr val="tx1">
                    <a:lumMod val="75000"/>
                    <a:lumOff val="25000"/>
                  </a:schemeClr>
                </a:solidFill>
                <a:effectLst>
                  <a:outerShdw blurRad="12700" dist="3810" dir="2700000" algn="tl" rotWithShape="0">
                    <a:prstClr val="black">
                      <a:alpha val="40000"/>
                    </a:prstClr>
                  </a:outerShdw>
                </a:effectLst>
                <a:latin typeface="+mn-lt"/>
                <a:ea typeface="+mn-ea"/>
                <a:cs typeface="+mn-cs"/>
              </a:defRPr>
            </a:lvl1pPr>
          </a:lstStyle>
          <a:p>
            <a:endParaRPr lang="en-US" dirty="0"/>
          </a:p>
        </p:txBody>
      </p:sp>
      <p:sp>
        <p:nvSpPr>
          <p:cNvPr id="13" name="Slide Number Placeholder 12"/>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40C4D3C1-679D-44D8-8A9C-D402CE4EF569}" type="datetimeFigureOut">
              <a:rPr lang="en-US" dirty="0"/>
              <a:t>5/4/2021</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14667"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‹Nº›</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2kASll4vFxI"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4FE539-A9BC-4635-A88B-D1634A144381}"/>
              </a:ext>
            </a:extLst>
          </p:cNvPr>
          <p:cNvSpPr>
            <a:spLocks noGrp="1"/>
          </p:cNvSpPr>
          <p:nvPr>
            <p:ph type="ctrTitle"/>
          </p:nvPr>
        </p:nvSpPr>
        <p:spPr/>
        <p:txBody>
          <a:bodyPr/>
          <a:lstStyle/>
          <a:p>
            <a:r>
              <a:rPr lang="es-ES" b="1" dirty="0"/>
              <a:t>26 de abril de 2021</a:t>
            </a:r>
            <a:br>
              <a:rPr lang="es-CL" dirty="0"/>
            </a:br>
            <a:r>
              <a:rPr lang="es-MX" sz="4400" dirty="0">
                <a:solidFill>
                  <a:srgbClr val="FFFF00"/>
                </a:solidFill>
              </a:rPr>
              <a:t>DÍA DE LA CONVIVENCIA ESCOLAR</a:t>
            </a:r>
            <a:endParaRPr lang="es-CL" sz="4400" dirty="0">
              <a:solidFill>
                <a:srgbClr val="FFFF00"/>
              </a:solidFill>
            </a:endParaRPr>
          </a:p>
        </p:txBody>
      </p:sp>
      <p:sp>
        <p:nvSpPr>
          <p:cNvPr id="3" name="Subtítulo 2">
            <a:extLst>
              <a:ext uri="{FF2B5EF4-FFF2-40B4-BE49-F238E27FC236}">
                <a16:creationId xmlns:a16="http://schemas.microsoft.com/office/drawing/2014/main" id="{B0DB4EC0-10E2-4AF4-9D96-BB1D72790EF5}"/>
              </a:ext>
            </a:extLst>
          </p:cNvPr>
          <p:cNvSpPr>
            <a:spLocks noGrp="1"/>
          </p:cNvSpPr>
          <p:nvPr>
            <p:ph type="subTitle" idx="1"/>
          </p:nvPr>
        </p:nvSpPr>
        <p:spPr/>
        <p:txBody>
          <a:bodyPr/>
          <a:lstStyle/>
          <a:p>
            <a:r>
              <a:rPr lang="es-MX" dirty="0">
                <a:solidFill>
                  <a:srgbClr val="00B0F0"/>
                </a:solidFill>
              </a:rPr>
              <a:t>Colegio Cabo Alto</a:t>
            </a:r>
            <a:endParaRPr lang="es-CL" dirty="0">
              <a:solidFill>
                <a:srgbClr val="00B0F0"/>
              </a:solidFill>
            </a:endParaRPr>
          </a:p>
        </p:txBody>
      </p:sp>
      <p:pic>
        <p:nvPicPr>
          <p:cNvPr id="5" name="Imagen 4">
            <a:extLst>
              <a:ext uri="{FF2B5EF4-FFF2-40B4-BE49-F238E27FC236}">
                <a16:creationId xmlns:a16="http://schemas.microsoft.com/office/drawing/2014/main" id="{74385A68-C543-44F1-99FF-A2B34600126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9054" y="1512479"/>
            <a:ext cx="803419" cy="793400"/>
          </a:xfrm>
          <a:prstGeom prst="rect">
            <a:avLst/>
          </a:prstGeom>
          <a:noFill/>
          <a:ln>
            <a:noFill/>
          </a:ln>
        </p:spPr>
      </p:pic>
    </p:spTree>
    <p:extLst>
      <p:ext uri="{BB962C8B-B14F-4D97-AF65-F5344CB8AC3E}">
        <p14:creationId xmlns:p14="http://schemas.microsoft.com/office/powerpoint/2010/main" val="3624680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id="{461CFB0F-741E-4FB8-9A49-99ACCE4CB8AB}"/>
              </a:ext>
            </a:extLst>
          </p:cNvPr>
          <p:cNvSpPr>
            <a:spLocks noGrp="1"/>
          </p:cNvSpPr>
          <p:nvPr>
            <p:ph type="ctrTitle"/>
          </p:nvPr>
        </p:nvSpPr>
        <p:spPr>
          <a:xfrm>
            <a:off x="1559052" y="2319862"/>
            <a:ext cx="6339244" cy="2590800"/>
          </a:xfrm>
        </p:spPr>
        <p:txBody>
          <a:bodyPr/>
          <a:lstStyle/>
          <a:p>
            <a:r>
              <a:rPr lang="es-ES" sz="1800" b="1" dirty="0">
                <a:solidFill>
                  <a:srgbClr val="FFFF00"/>
                </a:solidFill>
              </a:rPr>
              <a:t>La celebración del Día Nacional de la Convivencia se ha establecido en el calendario escolar como una oportunidad para realzar la importancia que tiene el aprendizaje de la convivencia en la formación integral de los estudiantes.</a:t>
            </a:r>
            <a:br>
              <a:rPr lang="es-CL" sz="1800" b="1" dirty="0">
                <a:solidFill>
                  <a:srgbClr val="FFFF00"/>
                </a:solidFill>
              </a:rPr>
            </a:br>
            <a:r>
              <a:rPr lang="es-ES" sz="1800" b="1" dirty="0">
                <a:solidFill>
                  <a:srgbClr val="FFFF00"/>
                </a:solidFill>
              </a:rPr>
              <a:t>Asegurar una buena convivencia escolar obliga, entre otras medidas, a establecer procesos de formación a todos los miembros de la comunidad para transformar la escuela en espacios de cuidado mutuo y de relaciones de confianza</a:t>
            </a:r>
            <a:r>
              <a:rPr lang="es-ES" sz="1600" b="1" dirty="0">
                <a:solidFill>
                  <a:srgbClr val="FFFF00"/>
                </a:solidFill>
              </a:rPr>
              <a:t>.</a:t>
            </a:r>
            <a:br>
              <a:rPr lang="es-CL" sz="1600" b="1" dirty="0">
                <a:solidFill>
                  <a:srgbClr val="FFFF00"/>
                </a:solidFill>
              </a:rPr>
            </a:br>
            <a:endParaRPr lang="es-CL" sz="1600" b="1" dirty="0">
              <a:solidFill>
                <a:srgbClr val="FFFF00"/>
              </a:solidFill>
            </a:endParaRPr>
          </a:p>
        </p:txBody>
      </p:sp>
      <p:pic>
        <p:nvPicPr>
          <p:cNvPr id="10" name="image15.png">
            <a:extLst>
              <a:ext uri="{FF2B5EF4-FFF2-40B4-BE49-F238E27FC236}">
                <a16:creationId xmlns:a16="http://schemas.microsoft.com/office/drawing/2014/main" id="{C2824705-5DAD-48E2-8537-ADE7A8E2B7CE}"/>
              </a:ext>
            </a:extLst>
          </p:cNvPr>
          <p:cNvPicPr/>
          <p:nvPr/>
        </p:nvPicPr>
        <p:blipFill>
          <a:blip r:embed="rId2" cstate="print"/>
          <a:stretch>
            <a:fillRect/>
          </a:stretch>
        </p:blipFill>
        <p:spPr>
          <a:xfrm>
            <a:off x="8425786" y="2080591"/>
            <a:ext cx="1910909" cy="2464905"/>
          </a:xfrm>
          <a:prstGeom prst="rect">
            <a:avLst/>
          </a:prstGeom>
        </p:spPr>
      </p:pic>
    </p:spTree>
    <p:extLst>
      <p:ext uri="{BB962C8B-B14F-4D97-AF65-F5344CB8AC3E}">
        <p14:creationId xmlns:p14="http://schemas.microsoft.com/office/powerpoint/2010/main" val="561627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70BAF2-CB39-4EC5-915F-66DEC0D16A0F}"/>
              </a:ext>
            </a:extLst>
          </p:cNvPr>
          <p:cNvSpPr>
            <a:spLocks noGrp="1"/>
          </p:cNvSpPr>
          <p:nvPr>
            <p:ph type="title"/>
          </p:nvPr>
        </p:nvSpPr>
        <p:spPr/>
        <p:txBody>
          <a:bodyPr/>
          <a:lstStyle/>
          <a:p>
            <a:pPr algn="ctr"/>
            <a:r>
              <a:rPr lang="es-MX" dirty="0"/>
              <a:t> </a:t>
            </a:r>
            <a:r>
              <a:rPr lang="es-MX" b="1" u="sng" dirty="0">
                <a:solidFill>
                  <a:srgbClr val="00B0F0"/>
                </a:solidFill>
                <a:effectLst>
                  <a:outerShdw blurRad="38100" dist="38100" dir="2700000" algn="tl">
                    <a:srgbClr val="000000">
                      <a:alpha val="43137"/>
                    </a:srgbClr>
                  </a:outerShdw>
                </a:effectLst>
              </a:rPr>
              <a:t>ACTIVIDAD</a:t>
            </a:r>
            <a:r>
              <a:rPr lang="es-MX" dirty="0"/>
              <a:t> </a:t>
            </a:r>
            <a:endParaRPr lang="es-CL" dirty="0"/>
          </a:p>
        </p:txBody>
      </p:sp>
      <p:sp>
        <p:nvSpPr>
          <p:cNvPr id="3" name="Marcador de contenido 2">
            <a:extLst>
              <a:ext uri="{FF2B5EF4-FFF2-40B4-BE49-F238E27FC236}">
                <a16:creationId xmlns:a16="http://schemas.microsoft.com/office/drawing/2014/main" id="{2CC71FE9-3189-4208-9818-57BDCD763F57}"/>
              </a:ext>
            </a:extLst>
          </p:cNvPr>
          <p:cNvSpPr>
            <a:spLocks noGrp="1"/>
          </p:cNvSpPr>
          <p:nvPr>
            <p:ph idx="1"/>
          </p:nvPr>
        </p:nvSpPr>
        <p:spPr/>
        <p:txBody>
          <a:bodyPr>
            <a:normAutofit/>
          </a:bodyPr>
          <a:lstStyle/>
          <a:p>
            <a:pPr marL="0" indent="0" algn="ctr">
              <a:buNone/>
            </a:pPr>
            <a:endParaRPr lang="es-ES" b="1" dirty="0"/>
          </a:p>
          <a:p>
            <a:pPr marL="0" indent="0" algn="ctr">
              <a:buNone/>
            </a:pPr>
            <a:r>
              <a:rPr lang="es-ES" b="1" dirty="0"/>
              <a:t> </a:t>
            </a:r>
            <a:endParaRPr lang="es-ES" sz="3200" b="1" dirty="0">
              <a:solidFill>
                <a:srgbClr val="FFFF00"/>
              </a:solidFill>
            </a:endParaRPr>
          </a:p>
          <a:p>
            <a:pPr algn="just"/>
            <a:endParaRPr lang="es-ES" sz="3200" b="1" dirty="0">
              <a:solidFill>
                <a:srgbClr val="FFFF00"/>
              </a:solidFill>
            </a:endParaRPr>
          </a:p>
          <a:p>
            <a:pPr algn="just"/>
            <a:r>
              <a:rPr lang="es-ES" sz="3200" b="1" dirty="0">
                <a:solidFill>
                  <a:srgbClr val="FFFF00"/>
                </a:solidFill>
              </a:rPr>
              <a:t>Dino está frustrado porque no le resulta la tarea y no se acuerda bien cómo hacerla. Clara, Mico y </a:t>
            </a:r>
            <a:r>
              <a:rPr lang="es-ES" sz="3200" b="1" dirty="0" err="1">
                <a:solidFill>
                  <a:srgbClr val="FFFF00"/>
                </a:solidFill>
              </a:rPr>
              <a:t>Fefa</a:t>
            </a:r>
            <a:r>
              <a:rPr lang="es-ES" sz="3200" b="1" dirty="0">
                <a:solidFill>
                  <a:srgbClr val="FFFF00"/>
                </a:solidFill>
              </a:rPr>
              <a:t> le enseñan una técnica para tranquilizar el enojo y luego lo ayudan con la tarea.</a:t>
            </a:r>
          </a:p>
        </p:txBody>
      </p:sp>
      <p:pic>
        <p:nvPicPr>
          <p:cNvPr id="6" name="image16.jpeg">
            <a:extLst>
              <a:ext uri="{FF2B5EF4-FFF2-40B4-BE49-F238E27FC236}">
                <a16:creationId xmlns:a16="http://schemas.microsoft.com/office/drawing/2014/main" id="{55A813CC-1B6A-468F-A351-856949DA049C}"/>
              </a:ext>
            </a:extLst>
          </p:cNvPr>
          <p:cNvPicPr/>
          <p:nvPr/>
        </p:nvPicPr>
        <p:blipFill>
          <a:blip r:embed="rId2" cstate="print"/>
          <a:stretch>
            <a:fillRect/>
          </a:stretch>
        </p:blipFill>
        <p:spPr>
          <a:xfrm>
            <a:off x="4764047" y="2014194"/>
            <a:ext cx="2398863" cy="1371600"/>
          </a:xfrm>
          <a:prstGeom prst="rect">
            <a:avLst/>
          </a:prstGeom>
        </p:spPr>
      </p:pic>
      <p:pic>
        <p:nvPicPr>
          <p:cNvPr id="2049" name="image16.jpeg">
            <a:extLst>
              <a:ext uri="{FF2B5EF4-FFF2-40B4-BE49-F238E27FC236}">
                <a16:creationId xmlns:a16="http://schemas.microsoft.com/office/drawing/2014/main" id="{95832F9B-37FC-4373-BD83-EFB2A6E870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85850" cy="657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7031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374B3DF-DB6C-464C-B51A-3A9DB266BD0E}"/>
              </a:ext>
            </a:extLst>
          </p:cNvPr>
          <p:cNvSpPr>
            <a:spLocks noGrp="1"/>
          </p:cNvSpPr>
          <p:nvPr>
            <p:ph type="ctrTitle"/>
          </p:nvPr>
        </p:nvSpPr>
        <p:spPr>
          <a:xfrm>
            <a:off x="1561708" y="2091263"/>
            <a:ext cx="9068586" cy="1924146"/>
          </a:xfrm>
        </p:spPr>
        <p:txBody>
          <a:bodyPr/>
          <a:lstStyle/>
          <a:p>
            <a:br>
              <a:rPr lang="es-ES" sz="2400" b="1" dirty="0">
                <a:solidFill>
                  <a:srgbClr val="FFFF00"/>
                </a:solidFill>
              </a:rPr>
            </a:br>
            <a:br>
              <a:rPr lang="es-ES" sz="2400" b="1" dirty="0">
                <a:solidFill>
                  <a:srgbClr val="FFFF00"/>
                </a:solidFill>
              </a:rPr>
            </a:br>
            <a:br>
              <a:rPr lang="es-ES" sz="2400" b="1" dirty="0">
                <a:solidFill>
                  <a:srgbClr val="FFFF00"/>
                </a:solidFill>
              </a:rPr>
            </a:br>
            <a:br>
              <a:rPr lang="es-ES" sz="2400" b="1" dirty="0">
                <a:solidFill>
                  <a:srgbClr val="FFFF00"/>
                </a:solidFill>
              </a:rPr>
            </a:br>
            <a:br>
              <a:rPr lang="es-ES" sz="2400" b="1" dirty="0">
                <a:solidFill>
                  <a:srgbClr val="FFFF00"/>
                </a:solidFill>
              </a:rPr>
            </a:br>
            <a:r>
              <a:rPr lang="es-ES" sz="2000" b="1" dirty="0">
                <a:solidFill>
                  <a:srgbClr val="FFFF00"/>
                </a:solidFill>
              </a:rPr>
              <a:t>1.- Los invitamos a ver el Episodio N°5 de la serie </a:t>
            </a:r>
            <a:r>
              <a:rPr lang="es-ES" sz="2000" b="1" dirty="0" err="1">
                <a:solidFill>
                  <a:srgbClr val="FFFF00"/>
                </a:solidFill>
              </a:rPr>
              <a:t>Emoticlub</a:t>
            </a:r>
            <a:r>
              <a:rPr lang="es-ES" sz="2000" b="1" dirty="0">
                <a:solidFill>
                  <a:srgbClr val="FFFF00"/>
                </a:solidFill>
              </a:rPr>
              <a:t>, disponible en:</a:t>
            </a:r>
            <a:br>
              <a:rPr lang="es-ES" sz="2400" b="1" dirty="0">
                <a:solidFill>
                  <a:srgbClr val="FFFF00"/>
                </a:solidFill>
              </a:rPr>
            </a:br>
            <a:r>
              <a:rPr lang="pt-BR" sz="1800" dirty="0" err="1">
                <a:hlinkClick r:id="rId2"/>
              </a:rPr>
              <a:t>Emoticlub</a:t>
            </a:r>
            <a:r>
              <a:rPr lang="pt-BR" sz="1800" dirty="0">
                <a:hlinkClick r:id="rId2"/>
              </a:rPr>
              <a:t> - Capítulo 5 - </a:t>
            </a:r>
            <a:r>
              <a:rPr lang="pt-BR" sz="1800" dirty="0" err="1">
                <a:hlinkClick r:id="rId2"/>
              </a:rPr>
              <a:t>Mineduc</a:t>
            </a:r>
            <a:r>
              <a:rPr lang="pt-BR" sz="1800" dirty="0">
                <a:hlinkClick r:id="rId2"/>
              </a:rPr>
              <a:t> - YouTube</a:t>
            </a:r>
            <a:br>
              <a:rPr lang="es-ES" sz="1800" b="1" dirty="0">
                <a:solidFill>
                  <a:srgbClr val="FFFF00"/>
                </a:solidFill>
              </a:rPr>
            </a:br>
            <a:br>
              <a:rPr lang="es-ES" sz="2400" b="1" dirty="0">
                <a:solidFill>
                  <a:srgbClr val="FFFF00"/>
                </a:solidFill>
              </a:rPr>
            </a:br>
            <a:br>
              <a:rPr lang="es-CL" sz="2400" dirty="0">
                <a:solidFill>
                  <a:srgbClr val="FFFF00"/>
                </a:solidFill>
              </a:rPr>
            </a:br>
            <a:r>
              <a:rPr lang="es-CL" sz="2000" b="1" dirty="0">
                <a:solidFill>
                  <a:srgbClr val="FFFF00"/>
                </a:solidFill>
              </a:rPr>
              <a:t>2.- </a:t>
            </a:r>
            <a:r>
              <a:rPr lang="es-ES" sz="2000" b="1" dirty="0">
                <a:solidFill>
                  <a:srgbClr val="FFFF00"/>
                </a:solidFill>
              </a:rPr>
              <a:t>A partir del video, identificar experiencias y emociones vividas por los personajes.</a:t>
            </a:r>
            <a:br>
              <a:rPr lang="es-ES" sz="2000" b="1" dirty="0">
                <a:solidFill>
                  <a:srgbClr val="FFFF00"/>
                </a:solidFill>
              </a:rPr>
            </a:br>
            <a:endParaRPr lang="es-CL" sz="2400" dirty="0"/>
          </a:p>
        </p:txBody>
      </p:sp>
    </p:spTree>
    <p:extLst>
      <p:ext uri="{BB962C8B-B14F-4D97-AF65-F5344CB8AC3E}">
        <p14:creationId xmlns:p14="http://schemas.microsoft.com/office/powerpoint/2010/main" val="646702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97783D-EC16-424F-99FB-25325E5AC499}"/>
              </a:ext>
            </a:extLst>
          </p:cNvPr>
          <p:cNvSpPr>
            <a:spLocks noGrp="1"/>
          </p:cNvSpPr>
          <p:nvPr>
            <p:ph type="title"/>
          </p:nvPr>
        </p:nvSpPr>
        <p:spPr/>
        <p:txBody>
          <a:bodyPr/>
          <a:lstStyle/>
          <a:p>
            <a:r>
              <a:rPr lang="es-MX" dirty="0">
                <a:solidFill>
                  <a:srgbClr val="00B0F0"/>
                </a:solidFill>
              </a:rPr>
              <a:t>PREGUNTAS</a:t>
            </a:r>
            <a:endParaRPr lang="es-CL" dirty="0">
              <a:solidFill>
                <a:srgbClr val="00B0F0"/>
              </a:solidFill>
            </a:endParaRPr>
          </a:p>
        </p:txBody>
      </p:sp>
      <p:sp>
        <p:nvSpPr>
          <p:cNvPr id="3" name="Marcador de contenido 2">
            <a:extLst>
              <a:ext uri="{FF2B5EF4-FFF2-40B4-BE49-F238E27FC236}">
                <a16:creationId xmlns:a16="http://schemas.microsoft.com/office/drawing/2014/main" id="{66428539-C357-4568-AA66-29FE07C233F5}"/>
              </a:ext>
            </a:extLst>
          </p:cNvPr>
          <p:cNvSpPr>
            <a:spLocks noGrp="1"/>
          </p:cNvSpPr>
          <p:nvPr>
            <p:ph idx="1"/>
          </p:nvPr>
        </p:nvSpPr>
        <p:spPr>
          <a:xfrm>
            <a:off x="1066800" y="1855304"/>
            <a:ext cx="10058400" cy="4179736"/>
          </a:xfrm>
        </p:spPr>
        <p:txBody>
          <a:bodyPr>
            <a:normAutofit lnSpcReduction="10000"/>
          </a:bodyPr>
          <a:lstStyle/>
          <a:p>
            <a:pPr marL="0" indent="0">
              <a:buNone/>
            </a:pPr>
            <a:r>
              <a:rPr lang="es-ES" sz="2000" b="1" dirty="0">
                <a:solidFill>
                  <a:srgbClr val="FFFF00"/>
                </a:solidFill>
              </a:rPr>
              <a:t>1.- ¿Recuerdas cómo se sintió Dino?, ¿te has sentido así cuando algo te sale mal o no te resulta?</a:t>
            </a:r>
          </a:p>
          <a:p>
            <a:pPr marL="0" indent="0">
              <a:buNone/>
            </a:pPr>
            <a:endParaRPr lang="es-ES" sz="2000" b="1" dirty="0">
              <a:solidFill>
                <a:srgbClr val="FFFF00"/>
              </a:solidFill>
            </a:endParaRPr>
          </a:p>
          <a:p>
            <a:pPr marL="0" lvl="0" indent="0">
              <a:buNone/>
            </a:pPr>
            <a:r>
              <a:rPr lang="es-ES" sz="2000" b="1" dirty="0">
                <a:solidFill>
                  <a:srgbClr val="FFFF00"/>
                </a:solidFill>
              </a:rPr>
              <a:t>2.- En la historia, le recuerdan a Dino qué puede hacer para calmarse. ¿Conoces otras formas de sacar el enojo sin hacerte daño a ti, ni a otros? Cuéntanos.</a:t>
            </a:r>
            <a:endParaRPr lang="es-CL" sz="2000" dirty="0">
              <a:solidFill>
                <a:srgbClr val="FFFF00"/>
              </a:solidFill>
            </a:endParaRPr>
          </a:p>
          <a:p>
            <a:pPr marL="0" indent="0">
              <a:buNone/>
            </a:pPr>
            <a:endParaRPr lang="es-ES" sz="2000" b="1" dirty="0">
              <a:solidFill>
                <a:srgbClr val="FFFF00"/>
              </a:solidFill>
            </a:endParaRPr>
          </a:p>
          <a:p>
            <a:pPr marL="0" lvl="0" indent="0">
              <a:buNone/>
            </a:pPr>
            <a:r>
              <a:rPr lang="es-ES" sz="2000" b="1" dirty="0">
                <a:solidFill>
                  <a:srgbClr val="FFFF00"/>
                </a:solidFill>
              </a:rPr>
              <a:t>3.-Quiero que juguemos a estirarnos.</a:t>
            </a:r>
            <a:endParaRPr lang="es-CL" sz="2000" dirty="0">
              <a:solidFill>
                <a:srgbClr val="FFFF00"/>
              </a:solidFill>
            </a:endParaRPr>
          </a:p>
          <a:p>
            <a:pPr marL="0" indent="0">
              <a:buNone/>
            </a:pPr>
            <a:r>
              <a:rPr lang="es-ES" sz="2000" b="1" dirty="0">
                <a:solidFill>
                  <a:srgbClr val="FFFF00"/>
                </a:solidFill>
              </a:rPr>
              <a:t>“Niños, póngase de pie y estiren los brazos por encima de la cabeza. Párense en la punta de los pies y traten de hacerse tan altos como sea posible, como si quisieran alcanzar las estrellas… y luego dejen los brazos caer”. (Repitamos esto 3 veces).</a:t>
            </a:r>
            <a:endParaRPr lang="es-CL" sz="2000" b="1" dirty="0">
              <a:solidFill>
                <a:srgbClr val="FFFF00"/>
              </a:solidFill>
            </a:endParaRPr>
          </a:p>
          <a:p>
            <a:pPr marL="0" indent="0">
              <a:buNone/>
            </a:pPr>
            <a:endParaRPr lang="es-CL" sz="2000" b="1" dirty="0">
              <a:solidFill>
                <a:srgbClr val="FFFF00"/>
              </a:solidFill>
            </a:endParaRPr>
          </a:p>
          <a:p>
            <a:pPr marL="0" indent="0">
              <a:buNone/>
            </a:pPr>
            <a:endParaRPr lang="es-CL" sz="2000" dirty="0">
              <a:solidFill>
                <a:srgbClr val="FFFF00"/>
              </a:solidFill>
            </a:endParaRPr>
          </a:p>
          <a:p>
            <a:endParaRPr lang="es-CL" dirty="0"/>
          </a:p>
          <a:p>
            <a:endParaRPr lang="es-CL" dirty="0"/>
          </a:p>
          <a:p>
            <a:endParaRPr lang="es-CL" dirty="0"/>
          </a:p>
        </p:txBody>
      </p:sp>
    </p:spTree>
    <p:extLst>
      <p:ext uri="{BB962C8B-B14F-4D97-AF65-F5344CB8AC3E}">
        <p14:creationId xmlns:p14="http://schemas.microsoft.com/office/powerpoint/2010/main" val="300763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D84274-C7BC-4F94-A7F0-E9B7A6EBBF37}"/>
              </a:ext>
            </a:extLst>
          </p:cNvPr>
          <p:cNvSpPr>
            <a:spLocks noGrp="1"/>
          </p:cNvSpPr>
          <p:nvPr>
            <p:ph type="title"/>
          </p:nvPr>
        </p:nvSpPr>
        <p:spPr>
          <a:xfrm>
            <a:off x="1066800" y="642594"/>
            <a:ext cx="10058400" cy="1636780"/>
          </a:xfrm>
        </p:spPr>
        <p:txBody>
          <a:bodyPr>
            <a:normAutofit/>
          </a:bodyPr>
          <a:lstStyle/>
          <a:p>
            <a:pPr algn="ctr"/>
            <a:r>
              <a:rPr lang="es-MX" dirty="0">
                <a:solidFill>
                  <a:srgbClr val="00B0F0"/>
                </a:solidFill>
              </a:rPr>
              <a:t>MUCHAS GRACIAS POR TU PARTICIPACIÓN.</a:t>
            </a:r>
            <a:endParaRPr lang="es-CL" dirty="0">
              <a:solidFill>
                <a:srgbClr val="00B0F0"/>
              </a:solidFill>
            </a:endParaRPr>
          </a:p>
        </p:txBody>
      </p:sp>
      <p:pic>
        <p:nvPicPr>
          <p:cNvPr id="4" name="Picture 14">
            <a:extLst>
              <a:ext uri="{FF2B5EF4-FFF2-40B4-BE49-F238E27FC236}">
                <a16:creationId xmlns:a16="http://schemas.microsoft.com/office/drawing/2014/main" id="{C76FDB06-97F7-4B84-A3AC-EA8AA5C33CBB}"/>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38857" y="2426699"/>
            <a:ext cx="5514286" cy="3285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90412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373545"/>
      </a:dk2>
      <a:lt2>
        <a:srgbClr val="BCD0E0"/>
      </a:lt2>
      <a:accent1>
        <a:srgbClr val="3494BA"/>
      </a:accent1>
      <a:accent2>
        <a:srgbClr val="58B6C0"/>
      </a:accent2>
      <a:accent3>
        <a:srgbClr val="75BDA7"/>
      </a:accent3>
      <a:accent4>
        <a:srgbClr val="7A8C8E"/>
      </a:accent4>
      <a:accent5>
        <a:srgbClr val="84ACB6"/>
      </a:accent5>
      <a:accent6>
        <a:srgbClr val="6793CD"/>
      </a:accent6>
      <a:hlink>
        <a:srgbClr val="6B9F25"/>
      </a:hlink>
      <a:folHlink>
        <a:srgbClr val="9F6715"/>
      </a:folHlink>
    </a:clrScheme>
    <a:fontScheme name="Savon">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913DB040-6816-4415-960D-8178C785755E}"/>
    </a:ext>
  </a:extLst>
</a:theme>
</file>

<file path=docProps/app.xml><?xml version="1.0" encoding="utf-8"?>
<Properties xmlns="http://schemas.openxmlformats.org/officeDocument/2006/extended-properties" xmlns:vt="http://schemas.openxmlformats.org/officeDocument/2006/docPropsVTypes">
  <Template>TM03457510[[fn=Savon]]</Template>
  <TotalTime>114</TotalTime>
  <Words>313</Words>
  <Application>Microsoft Office PowerPoint</Application>
  <PresentationFormat>Panorámica</PresentationFormat>
  <Paragraphs>20</Paragraphs>
  <Slides>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6</vt:i4>
      </vt:variant>
    </vt:vector>
  </HeadingPairs>
  <TitlesOfParts>
    <vt:vector size="9" baseType="lpstr">
      <vt:lpstr>Arial</vt:lpstr>
      <vt:lpstr>Century Gothic</vt:lpstr>
      <vt:lpstr>Savon</vt:lpstr>
      <vt:lpstr>26 de abril de 2021 DÍA DE LA CONVIVENCIA ESCOLAR</vt:lpstr>
      <vt:lpstr>La celebración del Día Nacional de la Convivencia se ha establecido en el calendario escolar como una oportunidad para realzar la importancia que tiene el aprendizaje de la convivencia en la formación integral de los estudiantes. Asegurar una buena convivencia escolar obliga, entre otras medidas, a establecer procesos de formación a todos los miembros de la comunidad para transformar la escuela en espacios de cuidado mutuo y de relaciones de confianza. </vt:lpstr>
      <vt:lpstr> ACTIVIDAD </vt:lpstr>
      <vt:lpstr>     1.- Los invitamos a ver el Episodio N°5 de la serie Emoticlub, disponible en: Emoticlub - Capítulo 5 - Mineduc - YouTube   2.- A partir del video, identificar experiencias y emociones vividas por los personajes. </vt:lpstr>
      <vt:lpstr>PREGUNTAS</vt:lpstr>
      <vt:lpstr>MUCHAS GRACIAS POR TU PARTICIPACIÓN.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26 de abril de 2021 DÍA DE LA CONVIVENCIA ESCOLAR</dc:title>
  <dc:creator>HP 14</dc:creator>
  <cp:lastModifiedBy>CABO ALTO</cp:lastModifiedBy>
  <cp:revision>14</cp:revision>
  <dcterms:created xsi:type="dcterms:W3CDTF">2021-04-25T23:12:28Z</dcterms:created>
  <dcterms:modified xsi:type="dcterms:W3CDTF">2021-05-04T22:19:42Z</dcterms:modified>
</cp:coreProperties>
</file>